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38" r:id="rId2"/>
    <p:sldId id="339" r:id="rId3"/>
    <p:sldId id="337" r:id="rId4"/>
    <p:sldId id="340" r:id="rId5"/>
    <p:sldId id="333" r:id="rId6"/>
    <p:sldId id="341" r:id="rId7"/>
    <p:sldId id="257" r:id="rId8"/>
    <p:sldId id="342" r:id="rId9"/>
    <p:sldId id="258" r:id="rId10"/>
    <p:sldId id="259" r:id="rId11"/>
    <p:sldId id="260" r:id="rId12"/>
    <p:sldId id="335" r:id="rId13"/>
    <p:sldId id="261" r:id="rId14"/>
    <p:sldId id="262" r:id="rId15"/>
    <p:sldId id="263" r:id="rId16"/>
    <p:sldId id="264" r:id="rId17"/>
    <p:sldId id="265" r:id="rId18"/>
    <p:sldId id="266" r:id="rId19"/>
    <p:sldId id="336" r:id="rId20"/>
    <p:sldId id="267" r:id="rId21"/>
    <p:sldId id="268" r:id="rId22"/>
    <p:sldId id="329" r:id="rId23"/>
    <p:sldId id="343" r:id="rId24"/>
    <p:sldId id="269" r:id="rId25"/>
    <p:sldId id="344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330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331" r:id="rId51"/>
    <p:sldId id="332" r:id="rId52"/>
    <p:sldId id="293" r:id="rId53"/>
    <p:sldId id="29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3"/>
    <p:restoredTop sz="94553"/>
  </p:normalViewPr>
  <p:slideViewPr>
    <p:cSldViewPr snapToGrid="0" snapToObjects="1">
      <p:cViewPr>
        <p:scale>
          <a:sx n="89" d="100"/>
          <a:sy n="89" d="100"/>
        </p:scale>
        <p:origin x="161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9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6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34.png"/><Relationship Id="rId10" Type="http://schemas.openxmlformats.org/officeDocument/2006/relationships/image" Target="../media/image121.png"/><Relationship Id="rId4" Type="http://schemas.openxmlformats.org/officeDocument/2006/relationships/image" Target="../media/image38.png"/><Relationship Id="rId9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1.pn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3606" y="36967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Ways to get Vapor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93" y="599017"/>
            <a:ext cx="58420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191" y="724114"/>
            <a:ext cx="187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Cut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93" y="1927501"/>
            <a:ext cx="4581760" cy="677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069" y="1927501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Clausius-Clapyron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593" y="3011234"/>
            <a:ext cx="515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-Robinson or other EOS and find where the fugacity ratio is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6" y="3897296"/>
            <a:ext cx="2714037" cy="597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69" y="3860963"/>
            <a:ext cx="101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069" y="4944696"/>
            <a:ext cx="777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method depends on accuracy needed, availability of parameters, and calculation speed required.  For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Clapron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you can use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ecentricity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  critical point, 3) normal boiling point as reference points.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C10C6-04D9-1A4C-A974-666BC65E9FA8}"/>
              </a:ext>
            </a:extLst>
          </p:cNvPr>
          <p:cNvSpPr txBox="1"/>
          <p:nvPr/>
        </p:nvSpPr>
        <p:spPr>
          <a:xfrm>
            <a:off x="279051" y="6169580"/>
            <a:ext cx="779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know the vapor pressure to determine fractionation at vapor/liquid equilibria in Chapter 10 for multicomponent systems</a:t>
            </a:r>
          </a:p>
        </p:txBody>
      </p:sp>
    </p:spTree>
    <p:extLst>
      <p:ext uri="{BB962C8B-B14F-4D97-AF65-F5344CB8AC3E}">
        <p14:creationId xmlns:p14="http://schemas.microsoft.com/office/powerpoint/2010/main" val="207990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6" y="190500"/>
            <a:ext cx="6948557" cy="5383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5" y="5903567"/>
            <a:ext cx="757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of a plot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1/T is -∆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(for ideal gas approximation)</a:t>
            </a:r>
          </a:p>
        </p:txBody>
      </p:sp>
    </p:spTree>
    <p:extLst>
      <p:ext uri="{BB962C8B-B14F-4D97-AF65-F5344CB8AC3E}">
        <p14:creationId xmlns:p14="http://schemas.microsoft.com/office/powerpoint/2010/main" val="134692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84200"/>
            <a:ext cx="82677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65043"/>
            <a:ext cx="80645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73" y="3898900"/>
            <a:ext cx="2115652" cy="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374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8" y="759971"/>
            <a:ext cx="7838202" cy="80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6" y="1568033"/>
            <a:ext cx="7565094" cy="702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84" y="2273300"/>
            <a:ext cx="7180780" cy="1806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983" y="4010530"/>
            <a:ext cx="6766556" cy="28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3700" y="383826"/>
            <a:ext cx="8356600" cy="5694660"/>
            <a:chOff x="393700" y="383826"/>
            <a:chExt cx="8356600" cy="56946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00" y="383826"/>
              <a:ext cx="8255000" cy="1447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00" y="1722386"/>
              <a:ext cx="8356600" cy="4356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323" y="0"/>
            <a:ext cx="2114539" cy="2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8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99" y="1222893"/>
            <a:ext cx="6312600" cy="40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28" y="570405"/>
            <a:ext cx="2456578" cy="316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97" y="460608"/>
            <a:ext cx="39497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395" y="5268675"/>
            <a:ext cx="5743804" cy="14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3600"/>
            <a:ext cx="82677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1155080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1709" y="95581"/>
            <a:ext cx="4943257" cy="6708993"/>
            <a:chOff x="1761547" y="0"/>
            <a:chExt cx="5708967" cy="7206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1547" y="0"/>
              <a:ext cx="5708966" cy="4490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1548" y="4466068"/>
              <a:ext cx="5708966" cy="274065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8" y="2260600"/>
            <a:ext cx="1955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693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5573537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3606" y="350117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Ways to get Vapor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93" y="912167"/>
            <a:ext cx="58420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191" y="1037264"/>
            <a:ext cx="187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Cut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93" y="2240651"/>
            <a:ext cx="4581760" cy="677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069" y="2240651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Clausius-Clapyron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593" y="3324384"/>
            <a:ext cx="515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-Robinson or other EOS and find where the fugacity ratio is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6" y="4210446"/>
            <a:ext cx="2714037" cy="597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69" y="4174113"/>
            <a:ext cx="101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069" y="5257846"/>
            <a:ext cx="777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method depends on accuracy needed, availability of parameters, and calculation speed required.  For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Clapron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you can use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ecentricity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  critical point, 3) normal boiling point as reference points.</a:t>
            </a:r>
          </a:p>
        </p:txBody>
      </p:sp>
    </p:spTree>
    <p:extLst>
      <p:ext uri="{BB962C8B-B14F-4D97-AF65-F5344CB8AC3E}">
        <p14:creationId xmlns:p14="http://schemas.microsoft.com/office/powerpoint/2010/main" val="19254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839DC-C503-5747-B237-D2CB34086054}"/>
              </a:ext>
            </a:extLst>
          </p:cNvPr>
          <p:cNvSpPr txBox="1"/>
          <p:nvPr/>
        </p:nvSpPr>
        <p:spPr>
          <a:xfrm>
            <a:off x="1703539" y="663879"/>
            <a:ext cx="60841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Gibb’s Free Energy decides phase equilibria at constant T and 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(depends on T and P)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at equilibrium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(Constant 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81BC5-314E-8F4D-AA45-6793C259F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39" y="3769203"/>
            <a:ext cx="7124700" cy="140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C51EF-3992-8A42-86E7-637D5C43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78" y="5178903"/>
            <a:ext cx="23368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B2D22-5863-E246-8A3A-3B220804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58" y="5166203"/>
            <a:ext cx="1638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60EF0-6B39-DD44-9F3A-7D11A541C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638" y="5166203"/>
            <a:ext cx="1219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4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0071"/>
            <a:ext cx="77724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12" y="1309389"/>
            <a:ext cx="16383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814609"/>
            <a:ext cx="19431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2463427"/>
            <a:ext cx="57150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91" y="356434"/>
            <a:ext cx="56896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212455"/>
            <a:ext cx="7442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415" y="3046127"/>
            <a:ext cx="1831219" cy="86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8" y="1134713"/>
            <a:ext cx="6800443" cy="12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0" y="1309389"/>
            <a:ext cx="1638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91" y="356434"/>
            <a:ext cx="56896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15" y="3046127"/>
            <a:ext cx="1831219" cy="86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8" y="1134713"/>
            <a:ext cx="6800443" cy="12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950" y="1309389"/>
            <a:ext cx="16383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07" y="2539918"/>
            <a:ext cx="58547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07" y="3213018"/>
            <a:ext cx="59690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48" y="4592292"/>
            <a:ext cx="83439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8585" y="6289675"/>
            <a:ext cx="5676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19" y="5380711"/>
            <a:ext cx="5676900" cy="43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1FED22-6E07-074D-A6AA-F8AA3B86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19" y="1342111"/>
            <a:ext cx="6172200" cy="201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060617-D054-6E49-8EDE-EB11F3BF2F74}"/>
              </a:ext>
            </a:extLst>
          </p:cNvPr>
          <p:cNvSpPr txBox="1"/>
          <p:nvPr/>
        </p:nvSpPr>
        <p:spPr>
          <a:xfrm>
            <a:off x="2860542" y="3361411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D1817-5386-AA49-8709-CAF369B875AB}"/>
              </a:ext>
            </a:extLst>
          </p:cNvPr>
          <p:cNvSpPr/>
          <p:nvPr/>
        </p:nvSpPr>
        <p:spPr>
          <a:xfrm>
            <a:off x="2616116" y="4357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19806-D5AC-F24F-9911-47303A850C67}"/>
              </a:ext>
            </a:extLst>
          </p:cNvPr>
          <p:cNvSpPr txBox="1"/>
          <p:nvPr/>
        </p:nvSpPr>
        <p:spPr>
          <a:xfrm>
            <a:off x="2492679" y="400833"/>
            <a:ext cx="31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Dependent Formulas</a:t>
            </a:r>
          </a:p>
        </p:txBody>
      </p:sp>
    </p:spTree>
    <p:extLst>
      <p:ext uri="{BB962C8B-B14F-4D97-AF65-F5344CB8AC3E}">
        <p14:creationId xmlns:p14="http://schemas.microsoft.com/office/powerpoint/2010/main" val="326965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65" y="426617"/>
            <a:ext cx="69215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5244"/>
            <a:ext cx="83058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60644"/>
            <a:ext cx="82677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3743719"/>
            <a:ext cx="52959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989" y="3145775"/>
            <a:ext cx="5854700" cy="67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635" y="2768644"/>
            <a:ext cx="39243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316255"/>
            <a:ext cx="5461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4946650"/>
            <a:ext cx="7124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8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498" t="29402" r="42703"/>
          <a:stretch/>
        </p:blipFill>
        <p:spPr>
          <a:xfrm>
            <a:off x="4134763" y="0"/>
            <a:ext cx="2693096" cy="995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71CD2-C66A-AC44-A2E7-6E86E4FB7945}"/>
              </a:ext>
            </a:extLst>
          </p:cNvPr>
          <p:cNvSpPr txBox="1"/>
          <p:nvPr/>
        </p:nvSpPr>
        <p:spPr>
          <a:xfrm flipH="1">
            <a:off x="0" y="948690"/>
            <a:ext cx="89686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(1859-1927) Function: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E/RT)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probability of an event happening if the event is thermally activated; i.e. if the probability changes with the temperature.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Viscosity = Viscosity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Flow happens when atoms thermally move out of the way 	with an activation energy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Antoine equation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B/(T+C))     A = –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  B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 = Temp for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 prob.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(-S/R)  Energy with no enthalpy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Boltzman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Fugacity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f/P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((G-G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)/RT) = probability of a molecule escaping from a phase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 = H - TS  is a measure of the balance between enthalpic attractions and thermally driven 	dispersion of the molecules.  So f is a measure of the dispersibility of a phase, the more 	dispersible the less stable.  Lower fugacity is the more stable phase.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accurately predicted global warming due to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paper published in 1896 which was widely read.  His calculations were within 10% of current global temperature rises.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452CA-BE08-F748-9112-CC98B53B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8" t="29402" r="42703"/>
          <a:stretch/>
        </p:blipFill>
        <p:spPr>
          <a:xfrm>
            <a:off x="4120476" y="0"/>
            <a:ext cx="2693096" cy="9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886471"/>
            <a:ext cx="7289800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438400"/>
            <a:ext cx="66675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4268691"/>
            <a:ext cx="7594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6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47444"/>
            <a:ext cx="384810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54" y="3879644"/>
            <a:ext cx="7289800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4882944"/>
            <a:ext cx="8394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62000"/>
            <a:ext cx="842010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05" y="3678591"/>
            <a:ext cx="1365259" cy="4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305450"/>
            <a:ext cx="84709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94" y="2283350"/>
            <a:ext cx="6758522" cy="419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364" y="568887"/>
            <a:ext cx="5351735" cy="7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BA94C-9285-8841-97DC-B6023DB4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89" y="1341863"/>
            <a:ext cx="6741538" cy="4056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471E7-7DCE-0E4F-A381-23612C6E7AF6}"/>
              </a:ext>
            </a:extLst>
          </p:cNvPr>
          <p:cNvSpPr txBox="1"/>
          <p:nvPr/>
        </p:nvSpPr>
        <p:spPr>
          <a:xfrm>
            <a:off x="2705622" y="576197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Vapor/Liquid Equilibria From EOS</a:t>
            </a:r>
          </a:p>
        </p:txBody>
      </p:sp>
    </p:spTree>
    <p:extLst>
      <p:ext uri="{BB962C8B-B14F-4D97-AF65-F5344CB8AC3E}">
        <p14:creationId xmlns:p14="http://schemas.microsoft.com/office/powerpoint/2010/main" val="54208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1" y="1359671"/>
            <a:ext cx="8343900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89" y="698307"/>
            <a:ext cx="2197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3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49" y="641271"/>
            <a:ext cx="31496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446681"/>
            <a:ext cx="83058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199281"/>
            <a:ext cx="27432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765" y="4050181"/>
            <a:ext cx="6680200" cy="73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99" y="5234638"/>
            <a:ext cx="8280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0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06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63983"/>
            <a:ext cx="2509108" cy="5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17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8" y="577771"/>
            <a:ext cx="21844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91" y="505291"/>
            <a:ext cx="5077180" cy="292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726" y="3412197"/>
            <a:ext cx="5118145" cy="344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65" y="2049599"/>
            <a:ext cx="1930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89515"/>
            <a:ext cx="4001033" cy="8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43" y="996245"/>
            <a:ext cx="43942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29" y="5171434"/>
            <a:ext cx="6244813" cy="5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9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9" y="1233652"/>
            <a:ext cx="52959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09" y="612635"/>
            <a:ext cx="24511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9" y="2143645"/>
            <a:ext cx="54483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317735"/>
            <a:ext cx="83820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981" y="1082535"/>
            <a:ext cx="2203718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87420"/>
            <a:ext cx="9144000" cy="10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0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555"/>
            <a:ext cx="9144000" cy="2554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76" y="4384202"/>
            <a:ext cx="529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0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26" y="631517"/>
            <a:ext cx="37211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224017"/>
            <a:ext cx="61976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2514600"/>
            <a:ext cx="6172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960" y="3124200"/>
            <a:ext cx="5531562" cy="3328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561" y="3022310"/>
            <a:ext cx="2723174" cy="594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11" y="3616576"/>
            <a:ext cx="996750" cy="1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0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68" y="888380"/>
            <a:ext cx="32258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15" y="1421780"/>
            <a:ext cx="4002385" cy="11782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0470" y="13903"/>
            <a:ext cx="3468472" cy="6844097"/>
            <a:chOff x="1536700" y="-1938947"/>
            <a:chExt cx="6140462" cy="9485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700" y="-1938947"/>
              <a:ext cx="6054977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6700" y="4838391"/>
              <a:ext cx="6140462" cy="270819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705305"/>
            <a:ext cx="2203718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266" y="4903955"/>
            <a:ext cx="2773747" cy="581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085" y="5484989"/>
            <a:ext cx="2908601" cy="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7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8134"/>
            <a:ext cx="66040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744"/>
            <a:ext cx="9144000" cy="156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3022600"/>
            <a:ext cx="7289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65" y="140252"/>
            <a:ext cx="3957430" cy="1434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959100"/>
            <a:ext cx="81661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65" y="4463774"/>
            <a:ext cx="74168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FBE82-1E2C-5949-BD74-D09FF7C59F0C}"/>
              </a:ext>
            </a:extLst>
          </p:cNvPr>
          <p:cNvSpPr txBox="1"/>
          <p:nvPr/>
        </p:nvSpPr>
        <p:spPr>
          <a:xfrm>
            <a:off x="3424687" y="5408762"/>
            <a:ext cx="688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-SUV</a:t>
            </a:r>
          </a:p>
          <a:p>
            <a:r>
              <a:rPr lang="en-US" dirty="0"/>
              <a:t> H   A</a:t>
            </a:r>
          </a:p>
          <a:p>
            <a:r>
              <a:rPr lang="en-US" dirty="0"/>
              <a:t>-</a:t>
            </a:r>
            <a:r>
              <a:rPr lang="en-US" dirty="0" err="1"/>
              <a:t>pGT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6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46" y="316134"/>
            <a:ext cx="6629400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210072"/>
            <a:ext cx="8280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1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02576" y="0"/>
            <a:ext cx="3760005" cy="6858000"/>
            <a:chOff x="3400196" y="0"/>
            <a:chExt cx="4011854" cy="76451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0196" y="0"/>
              <a:ext cx="4011854" cy="48289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0196" y="4855943"/>
              <a:ext cx="4011854" cy="2789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163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96900"/>
            <a:ext cx="81661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1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26"/>
            <a:ext cx="4365167" cy="3433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60" y="3408657"/>
            <a:ext cx="5285766" cy="31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9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7315" y="41625"/>
            <a:ext cx="4115650" cy="6816375"/>
            <a:chOff x="983189" y="0"/>
            <a:chExt cx="6621967" cy="10967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189" y="0"/>
              <a:ext cx="6581002" cy="410935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147" y="4109359"/>
              <a:ext cx="6595009" cy="6858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768" y="888380"/>
            <a:ext cx="32258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654" y="409637"/>
            <a:ext cx="2114539" cy="27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964" y="1888926"/>
            <a:ext cx="3970535" cy="47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993" y="2365850"/>
            <a:ext cx="2673318" cy="323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491" y="2748492"/>
            <a:ext cx="3854231" cy="38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17" y="3392648"/>
            <a:ext cx="3250783" cy="50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2166" y="4399441"/>
            <a:ext cx="3980556" cy="5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4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73" y="205280"/>
            <a:ext cx="2921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819444"/>
            <a:ext cx="55372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99" y="2761254"/>
            <a:ext cx="73279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22" y="1682184"/>
            <a:ext cx="3980556" cy="595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99" y="3633818"/>
            <a:ext cx="7327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8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60" y="3408657"/>
            <a:ext cx="5285766" cy="31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5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49500"/>
            <a:ext cx="830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9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237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79166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)/2</a:t>
            </a:r>
          </a:p>
        </p:txBody>
      </p:sp>
    </p:spTree>
    <p:extLst>
      <p:ext uri="{BB962C8B-B14F-4D97-AF65-F5344CB8AC3E}">
        <p14:creationId xmlns:p14="http://schemas.microsoft.com/office/powerpoint/2010/main" val="2851111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69" y="717050"/>
            <a:ext cx="5127183" cy="439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02250"/>
            <a:ext cx="838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8" y="54668"/>
            <a:ext cx="63500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" y="374943"/>
            <a:ext cx="8305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435644"/>
            <a:ext cx="69850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635" y="4049661"/>
            <a:ext cx="13589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4532812"/>
            <a:ext cx="8331200" cy="119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5654002"/>
            <a:ext cx="59563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78" y="6399724"/>
            <a:ext cx="5911022" cy="3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6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69" y="717050"/>
            <a:ext cx="5127183" cy="439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14950"/>
            <a:ext cx="836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48" y="717050"/>
            <a:ext cx="3911852" cy="33520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90300" y="3932511"/>
            <a:ext cx="6147051" cy="2788963"/>
            <a:chOff x="1351883" y="3005351"/>
            <a:chExt cx="7436516" cy="37161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1884" y="4574391"/>
              <a:ext cx="7436515" cy="21470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883" y="3005351"/>
              <a:ext cx="7346545" cy="166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415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866900"/>
            <a:ext cx="8356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4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1400"/>
            <a:ext cx="8293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39568-A667-B849-B86D-5E72101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40821-37E4-584A-828A-319B6D1C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77" y="1204384"/>
            <a:ext cx="5710488" cy="43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8" y="54668"/>
            <a:ext cx="6350000" cy="43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617"/>
            <a:ext cx="5911022" cy="321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163"/>
            <a:ext cx="9144000" cy="2135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0273" y="4043994"/>
            <a:ext cx="670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25°C pure liquid G = 105 kJ/kg – 298°K 0.367 kJ/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kg°K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-4 kJ/kg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pure vapor G = 2547 kJ/kg – 298°K 8.56 kJ/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kg°K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-4 kJ/kg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685F7-70B3-584C-AAF7-1EE6C855149A}"/>
              </a:ext>
            </a:extLst>
          </p:cNvPr>
          <p:cNvSpPr/>
          <p:nvPr/>
        </p:nvSpPr>
        <p:spPr>
          <a:xfrm>
            <a:off x="2150533" y="5259419"/>
            <a:ext cx="1052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DB98B-73B1-C742-AFB5-D02F58773BA6}"/>
              </a:ext>
            </a:extLst>
          </p:cNvPr>
          <p:cNvSpPr txBox="1"/>
          <p:nvPr/>
        </p:nvSpPr>
        <p:spPr>
          <a:xfrm>
            <a:off x="4131733" y="5560217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TS</a:t>
            </a:r>
          </a:p>
        </p:txBody>
      </p:sp>
    </p:spTree>
    <p:extLst>
      <p:ext uri="{BB962C8B-B14F-4D97-AF65-F5344CB8AC3E}">
        <p14:creationId xmlns:p14="http://schemas.microsoft.com/office/powerpoint/2010/main" val="392758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BC198-F2F9-104A-B4ED-493CA1BE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73D0-EAC2-C045-B2FA-F3EDDAFB2F89}"/>
              </a:ext>
            </a:extLst>
          </p:cNvPr>
          <p:cNvSpPr txBox="1"/>
          <p:nvPr/>
        </p:nvSpPr>
        <p:spPr>
          <a:xfrm>
            <a:off x="3148641" y="431320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F5BB7-8D98-D940-8508-876343402660}"/>
              </a:ext>
            </a:extLst>
          </p:cNvPr>
          <p:cNvSpPr txBox="1"/>
          <p:nvPr/>
        </p:nvSpPr>
        <p:spPr>
          <a:xfrm flipH="1">
            <a:off x="2409357" y="1481156"/>
            <a:ext cx="33703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V/L Equilibria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equilibrium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above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/(T(V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62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65" y="177800"/>
            <a:ext cx="67691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00"/>
            <a:ext cx="9144000" cy="55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35600</TotalTime>
  <Words>446</Words>
  <Application>Microsoft Macintosh PowerPoint</Application>
  <PresentationFormat>On-screen Show (4:3)</PresentationFormat>
  <Paragraphs>141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73</cp:revision>
  <cp:lastPrinted>2020-03-11T01:27:37Z</cp:lastPrinted>
  <dcterms:created xsi:type="dcterms:W3CDTF">2015-03-26T15:05:18Z</dcterms:created>
  <dcterms:modified xsi:type="dcterms:W3CDTF">2020-03-17T22:02:07Z</dcterms:modified>
</cp:coreProperties>
</file>